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8" r:id="rId12"/>
    <p:sldId id="272" r:id="rId13"/>
    <p:sldId id="273" r:id="rId14"/>
    <p:sldId id="275" r:id="rId15"/>
    <p:sldId id="274" r:id="rId16"/>
    <p:sldId id="284" r:id="rId17"/>
    <p:sldId id="285" r:id="rId18"/>
    <p:sldId id="265" r:id="rId19"/>
    <p:sldId id="276" r:id="rId20"/>
    <p:sldId id="277" r:id="rId21"/>
    <p:sldId id="266" r:id="rId22"/>
    <p:sldId id="267" r:id="rId23"/>
    <p:sldId id="268" r:id="rId24"/>
    <p:sldId id="269" r:id="rId25"/>
    <p:sldId id="279" r:id="rId26"/>
    <p:sldId id="280" r:id="rId27"/>
    <p:sldId id="281" r:id="rId28"/>
    <p:sldId id="282" r:id="rId29"/>
    <p:sldId id="283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07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7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70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55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57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56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99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9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D0C6E-CF9E-4E85-B0DA-DC1DF6BEE551}" type="datetimeFigureOut">
              <a:rPr lang="ru-RU" smtClean="0"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E0C66-D7BE-4633-9D21-531CA5696C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28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root\Desktop\Картинки для рабочего стола\shablon-deti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Художественно-эстетическое развитие в контексте гендерной социализации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84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1\Духовно нравственная среда\SDC103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25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Фото 1\Духовно нравственная среда\SDC103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3016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37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F:\Фото 1\Интерьеры\SDC11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3292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Фото 1\Духовно нравственная среда\SDC104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042"/>
            <a:ext cx="4488499" cy="3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1" y="1700808"/>
            <a:ext cx="3664817" cy="488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666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Фото 1\Духовно нравственная среда\SDC10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314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96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1\Духовно нравственная среда\SDC104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321080" cy="69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96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Фото 1\Зелёный огонёк\2015\SDC19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057186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176464" cy="313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F:\Фото 1\Зелёный огонёк\2015\SDC194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1" y="3501008"/>
            <a:ext cx="4230621" cy="317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10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F:\Фото 3\Тагирова О.И\2014\SDC176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Фото 3\Мальгина В.А\Подготовительная 2014-15\IMG_20150219_0732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399644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73016"/>
            <a:ext cx="403542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795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root\Desktop\Картинки для рабочего стола\Снимок...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08912" cy="62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20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root\Desktop\Картинки для рабочего стола\Сним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76464" cy="559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root\Desktop\Картинки для рабочего стола\Снимок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749" y="116632"/>
            <a:ext cx="326084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F:\Фото 2\Пожарная безопасность\STP628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316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ot\Desktop\Картинки для рабочего стола\veselyie-rebyata-shablon-prevyu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929411"/>
          </a:xfrm>
        </p:spPr>
        <p:txBody>
          <a:bodyPr>
            <a:normAutofit fontScale="77500" lnSpcReduction="20000"/>
          </a:bodyPr>
          <a:lstStyle/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развивать творческие способности мальчиков и девочек посредством изобразительного творчества;</a:t>
            </a:r>
            <a:endParaRPr lang="ru-RU" sz="24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развивать умение детей использовать в изобразительном творчестве разнообразные материалы и техники, применять разные способы создания изображений.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формировать адекватную полу модель поведения у детей в процессе продуктивной деятельности;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воспитывать культуру взаимоотношений между мальчиками и девочками;</a:t>
            </a:r>
            <a:endParaRPr lang="ru-RU" sz="2400" dirty="0" smtClean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способствовать умению соотносить свои желания и интересы с желаниями и интересами детей противоположного пола;</a:t>
            </a:r>
            <a:endParaRPr lang="ru-RU" dirty="0"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учить детей работать индивидуально и создавать сообща коллективные композиции.</a:t>
            </a:r>
            <a:endParaRPr lang="ru-RU" sz="2400" dirty="0"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73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CIM\102SSCAM\SDC10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19" y="548680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DCIM\102SSCAM\SDC103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33111">
            <a:off x="4783191" y="249287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73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root\Desktop\Картинки для рабочего стола\veselyie-rebyata-shablon-prevyu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63500"/>
            <a:ext cx="9191626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+mn-cs"/>
              </a:rPr>
              <a:t>Гендерная социализация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2132856"/>
            <a:ext cx="504056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effectLst/>
                <a:latin typeface="Times New Roman"/>
                <a:ea typeface="Calibri"/>
              </a:rPr>
              <a:t>процесс формирования мужской или женской идентичности в соответствии с принятыми в обществе культурными нормами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42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DCIM\102SSCAM\SDC103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4664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CIM\102SSCAM\SDC103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1772">
            <a:off x="4005886" y="1976449"/>
            <a:ext cx="4928413" cy="36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407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root\Desktop\Картинки для рабочего стол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531440"/>
            <a:ext cx="10255429" cy="770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692696"/>
            <a:ext cx="4392488" cy="706090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Различия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11047" y="1412776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ru-RU" sz="2000" dirty="0">
                <a:latin typeface="Times New Roman"/>
                <a:ea typeface="Calibri"/>
              </a:rPr>
              <a:t>М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альчики отдают предпочтение тёмным цветам, ограничиваются несколькими цветами; </a:t>
            </a:r>
          </a:p>
          <a:p>
            <a:endParaRPr lang="ru-RU" sz="2000" dirty="0" smtClean="0">
              <a:effectLst/>
              <a:latin typeface="Times New Roman"/>
              <a:ea typeface="Calibri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мальчики затрудняются, сомневаются в выборе темы рисования;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заполняют лист цветом частично или цветовыми пятнами. 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редпочитают 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малопредметные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и </a:t>
            </a:r>
            <a:r>
              <a:rPr lang="ru-RU" sz="2000" dirty="0" err="1" smtClean="0">
                <a:effectLst/>
                <a:latin typeface="Times New Roman"/>
                <a:ea typeface="Calibri"/>
                <a:cs typeface="Times New Roman"/>
              </a:rPr>
              <a:t>малообъектные</a:t>
            </a: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 композиции. Не совсем точно ориентируются на листе бумаги. 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83887" y="1412776"/>
            <a:ext cx="4038600" cy="4525963"/>
          </a:xfrm>
        </p:spPr>
        <p:txBody>
          <a:bodyPr>
            <a:normAutofit fontScale="92500"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Девочки любят использовать яркие, чистые или пастельные цвета. Используя всю цветовую гамму, пытаются получить новые цвета;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</a:rPr>
              <a:t>более уверенно выбирают тему и сюжет рисования;</a:t>
            </a: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как правило, заполняют цветом весь лист. </a:t>
            </a:r>
          </a:p>
          <a:p>
            <a:r>
              <a:rPr lang="ru-RU" sz="2000" dirty="0">
                <a:latin typeface="Times New Roman"/>
                <a:ea typeface="Calibri"/>
              </a:rPr>
              <a:t>в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ыстраивая композицию, чаще создают многопредметные, </a:t>
            </a:r>
            <a:r>
              <a:rPr lang="ru-RU" sz="2000" dirty="0" err="1" smtClean="0">
                <a:effectLst/>
                <a:latin typeface="Times New Roman"/>
                <a:ea typeface="Calibri"/>
              </a:rPr>
              <a:t>многообъектные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 работы, соблюдают пропорции.</a:t>
            </a:r>
            <a:endParaRPr lang="ru-RU" sz="2000" dirty="0"/>
          </a:p>
        </p:txBody>
      </p:sp>
      <p:pic>
        <p:nvPicPr>
          <p:cNvPr id="11267" name="Picture 3" descr="C:\Users\root\Desktop\Картинки для рабочего стола\Клипарт\Дети\Мальчики и девочки\Untitled-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5122026"/>
            <a:ext cx="876406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root\Desktop\Картинки для рабочего стола\Клипарт\Дети\Мальчики и девочки\Untitled-`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764262" cy="168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70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root\Desktop\Картинки для рабочего стол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10825746" cy="813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505475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effectLst/>
                <a:latin typeface="Times New Roman"/>
                <a:ea typeface="Calibri"/>
              </a:rPr>
              <a:t>У мальчиков чаще детализация рисунка проявляется в изображении крупных объектов, мелкая детализация, как правило, отсутствует, при этом линии четкие, прямые и толстые; </a:t>
            </a: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часто не могут рисовать кистью тонкую линию и нажимают на всю плоскость кисти;</a:t>
            </a:r>
          </a:p>
          <a:p>
            <a:endParaRPr lang="ru-RU" sz="2000" dirty="0" smtClean="0">
              <a:effectLst/>
              <a:latin typeface="Times New Roman"/>
              <a:ea typeface="Calibri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интересны средства передвижения, любят изображать технику (военную в том числе), архитектурные сооружения, космические объекты, придумывают необычные сюжеты: подводный мир, город будущего. 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172272" cy="5505475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effectLst/>
                <a:latin typeface="Times New Roman"/>
                <a:ea typeface="Calibri"/>
              </a:rPr>
              <a:t>Девочки большое значение придают детализации рисунка, украшательству, прорисовке деталей, технике выполнения рисунка, очень широко разворачивают тему</a:t>
            </a:r>
            <a:r>
              <a:rPr lang="ru-RU" sz="2000" dirty="0">
                <a:latin typeface="Times New Roman"/>
                <a:ea typeface="Calibri"/>
              </a:rPr>
              <a:t>;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 </a:t>
            </a:r>
          </a:p>
          <a:p>
            <a:endParaRPr lang="ru-RU" sz="2000" dirty="0" smtClean="0">
              <a:effectLst/>
              <a:latin typeface="Times New Roman"/>
              <a:ea typeface="Calibri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часто увлекаются  присутствует излишней детализацией «</a:t>
            </a:r>
            <a:r>
              <a:rPr lang="ru-RU" sz="2000" dirty="0" err="1" smtClean="0">
                <a:effectLst/>
                <a:latin typeface="Times New Roman"/>
                <a:ea typeface="Calibri"/>
              </a:rPr>
              <a:t>мельчением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», процесс рисования затягивается;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большей степени интересует человек и окружающая его среда, часто рисуют цветы, деревья, бабочек, животных, людей, сказочных персонажей.</a:t>
            </a:r>
            <a:endParaRPr lang="ru-RU" sz="1600" dirty="0">
              <a:ea typeface="Calibri"/>
              <a:cs typeface="Times New Roman"/>
            </a:endParaRPr>
          </a:p>
          <a:p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69160"/>
            <a:ext cx="7683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083473"/>
            <a:ext cx="8778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7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root\Desktop\Картинки для рабочего стол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75456"/>
            <a:ext cx="10725960" cy="80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мальчики чаще рисуют статичные предметы и образы;</a:t>
            </a:r>
            <a:endParaRPr lang="ru-RU" sz="2000" dirty="0">
              <a:ea typeface="Calibri"/>
              <a:cs typeface="Times New Roman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для мальчика наиболее значимым является указание на то, что он добился результата в чём-либо;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мальчики стараются максимально усовершенствовать новое умение, что выражается в многочисленных повторениях, например, в конструировании или рисовании;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мальчики часто не уверены в своих силах.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620688"/>
            <a:ext cx="4038600" cy="5505475"/>
          </a:xfrm>
        </p:spPr>
        <p:txBody>
          <a:bodyPr>
            <a:normAutofit/>
          </a:bodyPr>
          <a:lstStyle/>
          <a:p>
            <a:r>
              <a:rPr lang="ru-RU" sz="2000" dirty="0" smtClean="0">
                <a:effectLst/>
                <a:latin typeface="Times New Roman"/>
                <a:ea typeface="Calibri"/>
              </a:rPr>
              <a:t>у девочек в рисунке бывает много действий, движений?</a:t>
            </a: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при оценке результатов их деятельности (впрочем, как и поведения) девочки крайне чувствительны к интонациям, форме оценки, её публичности. Для девочки очень важно, чтобы ею восхищались в присутствии других людей;</a:t>
            </a:r>
          </a:p>
          <a:p>
            <a:endParaRPr lang="ru-RU" sz="2000" dirty="0">
              <a:latin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/>
            </a:endParaRPr>
          </a:p>
          <a:p>
            <a:endParaRPr lang="ru-RU" sz="2000" dirty="0" smtClean="0">
              <a:effectLst/>
              <a:latin typeface="Times New Roman"/>
              <a:ea typeface="Calibri"/>
            </a:endParaRPr>
          </a:p>
          <a:p>
            <a:r>
              <a:rPr lang="ru-RU" sz="2000" dirty="0">
                <a:latin typeface="Times New Roman"/>
                <a:ea typeface="Calibri"/>
              </a:rPr>
              <a:t>с</a:t>
            </a:r>
            <a:r>
              <a:rPr lang="ru-RU" sz="2000" dirty="0" smtClean="0">
                <a:effectLst/>
                <a:latin typeface="Times New Roman"/>
                <a:ea typeface="Calibri"/>
              </a:rPr>
              <a:t>амооценка, чаще всего, завышена.</a:t>
            </a: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5120332"/>
            <a:ext cx="8778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7683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52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C:\Users\root\Desktop\Картинки для рабочего стола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31440"/>
            <a:ext cx="10058985" cy="755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285700"/>
            <a:ext cx="4038600" cy="4525963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для мальчиков необходимо использовать больше визуальных средств, которые влияют на зрительное восприятие;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ffectLst/>
                <a:latin typeface="Times New Roman"/>
                <a:ea typeface="Calibri"/>
                <a:cs typeface="Times New Roman"/>
              </a:rPr>
              <a:t>в работе медлительны, неуверенные. Создавая сюжет, непоследовательно выполняют живописную композицию. Часто незаконченную работу считают уже завершенной.</a:t>
            </a:r>
            <a:endParaRPr lang="ru-RU" sz="20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124744"/>
            <a:ext cx="4038600" cy="45259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effectLst/>
                <a:latin typeface="Times New Roman"/>
                <a:ea typeface="Calibri"/>
              </a:rPr>
              <a:t>девочки больше воспринимают информацию на слух;</a:t>
            </a:r>
          </a:p>
          <a:p>
            <a:endParaRPr lang="ru-RU" sz="2000" dirty="0" smtClean="0">
              <a:effectLst/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sz="2000" dirty="0" smtClean="0">
              <a:effectLst/>
              <a:latin typeface="Times New Roman"/>
              <a:ea typeface="Calibri"/>
            </a:endParaRPr>
          </a:p>
          <a:p>
            <a:r>
              <a:rPr lang="ru-RU" sz="2000" dirty="0" smtClean="0">
                <a:effectLst/>
                <a:latin typeface="Times New Roman"/>
                <a:ea typeface="Calibri"/>
              </a:rPr>
              <a:t>быстрее и увереннее в своих действиях, завершают работу самостоятельно. Но возникают некоторые проблемы, так как девочки слишком широко разворачивают тему, придумывая большой сюжет. 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14353"/>
            <a:ext cx="76835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108545"/>
            <a:ext cx="87788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2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root\Desktop\Картинки для рабочего стола\img_2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416491" cy="331236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root\Desktop\Картинки для рабочего стола\polina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5147523" cy="3676802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1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root\Desktop\Картинки для рабочего стола\hous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6111"/>
            <a:ext cx="4388346" cy="3103249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root\Desktop\Картинки для рабочего стола\9bbc029e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4318854" cy="31049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root\Desktop\Картинки для рабочего стола\Kale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65" y="2564904"/>
            <a:ext cx="4434616" cy="322540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34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8" name="Picture 4" descr="C:\Users\root\Desktop\Картинки для рабочего стола\f586a2b0e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12568" cy="364097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oot\Desktop\Картинки для рабочего стола\Просандеева Алина, 6л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377690" cy="316835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389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root\Desktop\Картинки для рабочего стола\82f39968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8640"/>
            <a:ext cx="4688071" cy="331236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root\Desktop\Картинки для рабочего стола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824536" cy="337717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5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root\Desktop\Картинки для рабочего стола\repeshko_polina_dou_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328592" cy="3871744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root\Desktop\Картинки для рабочего стола\024_Прохоров_Данил_6_ле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71824"/>
            <a:ext cx="4752528" cy="338617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30987" y="3471738"/>
            <a:ext cx="864096" cy="516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6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oot\Desktop\Картинки для рабочего стола\veselyie-rebyata-shablon-prevyu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5">
                <a:lumMod val="40000"/>
                <a:lumOff val="6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П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ринятие гендерной роли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133056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к возрасту 2-3 лет дети начинают понимать, что они либо девочка, либо мальчик, и обозначают себя соответствующим образом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  <a:buBlip>
                <a:blip r:embed="rId3"/>
              </a:buBlip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в возрасте с 4 до 7 лет формируется гендерная устойчивость: детям становится понятно, что мальчики становятся мужчинами, а девочки – женщинами и эта принадлежность к полу не изменится в зависимости от ситуации или личных желаний ребенка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2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root\Desktop\Картинки для рабочего стола\shablon-deti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Художественно-эстетическое развитие в контексте гендерной социализации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843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Особенности развития </a:t>
            </a:r>
            <a:b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девочек и мальчиков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700808"/>
            <a:ext cx="6563072" cy="3561259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dirty="0" smtClean="0">
                <a:effectLst/>
                <a:latin typeface="Times New Roman"/>
                <a:ea typeface="Calibri"/>
              </a:rPr>
              <a:t>Различия в работе и структуре головного мозга</a:t>
            </a:r>
          </a:p>
          <a:p>
            <a:pPr>
              <a:buBlip>
                <a:blip r:embed="rId2"/>
              </a:buBlip>
            </a:pPr>
            <a:r>
              <a:rPr lang="ru-RU" dirty="0" smtClean="0">
                <a:effectLst/>
                <a:latin typeface="Times New Roman"/>
                <a:ea typeface="Calibri"/>
              </a:rPr>
              <a:t>Разный темперамент</a:t>
            </a:r>
            <a:endParaRPr lang="ru-RU" dirty="0"/>
          </a:p>
        </p:txBody>
      </p:sp>
      <p:pic>
        <p:nvPicPr>
          <p:cNvPr id="2054" name="Picture 6" descr="C:\Users\root\Desktop\Картинки для рабочего стола\Клипарт\Дети\Мальчики и девочки\0_10a028_c21d1769_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43" y="3645024"/>
            <a:ext cx="2304256" cy="202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C:\Users\root\Desktop\Картинки для рабочего стола\620x411xpresent2.jpg.pagespeed.ic.i7s2gSwi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09068">
            <a:off x="3131840" y="1340768"/>
            <a:ext cx="5266928" cy="3268960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effectLst/>
              <a:latin typeface="Times New Roman"/>
              <a:ea typeface="Calibri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Гендерный подход в организации предметно - развивающей среды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детского сада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10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root\Desktop\Картинки для рабочего стола\veselyie-rebyata-shablon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Факторы успешности гендерной социализации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>
            <a:normAutofit fontScale="70000" lnSpcReduction="20000"/>
          </a:bodyPr>
          <a:lstStyle/>
          <a:p>
            <a:pPr lvl="0" algn="just"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содержание среды должно быть простроено в соответствии с основными элементами социальной культуры;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ее основные объекты должны быть включены в разные виды деятельности (познавательную, игровую, речевую, коммуникативную, двигательную, учебную и др.);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учитываются как  возрастные, так и социально-психологические особенности ребенка (обеспечивается оптимальный баланс совместной и самостоятельной деятельности детей); 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учитывается возрастная и гендерная адресность оборудования и материалов. </a:t>
            </a:r>
            <a:endParaRPr lang="ru-RU" sz="2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52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ot\Desktop\Картинки для рабочего стола\veselyie-rebyata-shablon-prevyu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</a:rPr>
              <a:t>Основные ориентиры, организации предметно-развивающей среды, на основе  гендерного подхода</a:t>
            </a:r>
            <a:endParaRPr lang="ru-RU" sz="2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489251"/>
          </a:xfrm>
        </p:spPr>
        <p:txBody>
          <a:bodyPr>
            <a:normAutofit/>
          </a:bodyPr>
          <a:lstStyle/>
          <a:p>
            <a:pPr lvl="0" algn="just">
              <a:buBlip>
                <a:blip r:embed="rId3"/>
              </a:buBlip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учёт гендерного пространства группы (количество мальчиков и количество девочек);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учёт этапов развития гендерной идентичности;</a:t>
            </a:r>
            <a:endParaRPr lang="ru-RU" sz="28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sz="2800" dirty="0" smtClean="0">
                <a:effectLst/>
                <a:latin typeface="Times New Roman"/>
                <a:ea typeface="Calibri"/>
                <a:cs typeface="Times New Roman"/>
              </a:rPr>
              <a:t>учёт психологических особенностей развития девочек и мальчиков.</a:t>
            </a:r>
            <a:endParaRPr lang="ru-RU" sz="2800" dirty="0">
              <a:ea typeface="Calibri"/>
              <a:cs typeface="Times New Roman"/>
            </a:endParaRPr>
          </a:p>
          <a:p>
            <a:pPr>
              <a:buBlip>
                <a:blip r:embed="rId3"/>
              </a:buBlip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080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oot\Desktop\Картинки для рабочего стола\shablon-deti-prevyu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accent5">
                <a:lumMod val="60000"/>
                <a:lumOff val="40000"/>
              </a:schemeClr>
            </a:outerShdw>
          </a:effectLst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Символы (архетипы) для мальчиков: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166018"/>
            <a:ext cx="5626968" cy="4525963"/>
          </a:xfrm>
        </p:spPr>
        <p:txBody>
          <a:bodyPr>
            <a:normAutofit fontScale="70000" lnSpcReduction="20000"/>
          </a:bodyPr>
          <a:lstStyle/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свободы и путешествий: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солнце, окно, ветер, месяц, луна, мосты, космические полёты,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Атрибутика путешествий: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колёса, самолёт, велосипед, машина, лодка, ракета и т.д.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силы, мощи и воли: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трактор, подъёмный кран, кит, штанга, поезд, роботы ...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стойкости: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треугольник, квадрат, высокое дерево, дом;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борьбы: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меч, копьё, лук, стрелы, шлем, щит, крепость;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победы: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флаг, горн, колокол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53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oot\Desktop\Картинки для рабочего стола\shablon-deti-prevyu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rgbClr val="FF66FF"/>
            </a:outerShdw>
          </a:effectLst>
        </p:spPr>
        <p:txBody>
          <a:bodyPr>
            <a:noAutofit/>
          </a:bodyPr>
          <a:lstStyle/>
          <a:p>
            <a:pPr algn="just">
              <a:spcAft>
                <a:spcPts val="0"/>
              </a:spcAft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Символы (архетипы) для девочек: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908720"/>
            <a:ext cx="5482952" cy="5217443"/>
          </a:xfrm>
        </p:spPr>
        <p:txBody>
          <a:bodyPr>
            <a:normAutofit fontScale="85000" lnSpcReduction="20000"/>
          </a:bodyPr>
          <a:lstStyle/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жизни и материнства: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 яйцо, птенцы, колыбель, куклы, коляски;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женственности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(нежности, изящества, лёгкости): воздушные шарики, порхающие птицы, принцессы;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женской красоты: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цветы, шляпы, броши, бусы;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очага и домашнего уюта: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дом, стол, занавески, чайник, пирог;</a:t>
            </a:r>
            <a:endParaRPr lang="ru-RU" sz="2400" dirty="0">
              <a:ea typeface="Calibri"/>
              <a:cs typeface="Times New Roman"/>
            </a:endParaRPr>
          </a:p>
          <a:p>
            <a:pPr lvl="0" algn="just">
              <a:buBlip>
                <a:blip r:embed="rId3"/>
              </a:buBlip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Символы достатка в доме: </a:t>
            </a:r>
            <a:r>
              <a:rPr lang="ru-RU" dirty="0" smtClean="0">
                <a:effectLst/>
                <a:latin typeface="Times New Roman"/>
                <a:ea typeface="Calibri"/>
                <a:cs typeface="Times New Roman"/>
              </a:rPr>
              <a:t>ягоды, фрукты, овощи, грибы.</a:t>
            </a:r>
            <a:endParaRPr lang="ru-RU" sz="24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767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842</Words>
  <Application>Microsoft Office PowerPoint</Application>
  <PresentationFormat>Экран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Художественно-эстетическое развитие в контексте гендерной социализации </vt:lpstr>
      <vt:lpstr>Гендерная социализация</vt:lpstr>
      <vt:lpstr>Принятие гендерной роли</vt:lpstr>
      <vt:lpstr>Особенности развития  девочек и мальчиков</vt:lpstr>
      <vt:lpstr>Презентация PowerPoint</vt:lpstr>
      <vt:lpstr>Факторы успешности гендерной социализации</vt:lpstr>
      <vt:lpstr>Основные ориентиры, организации предметно-развивающей среды, на основе  гендерного подхода</vt:lpstr>
      <vt:lpstr>Символы (архетипы) для мальчиков: </vt:lpstr>
      <vt:lpstr>Символы (архетипы) для девочек: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Задачи:</vt:lpstr>
      <vt:lpstr>Презентация PowerPoint</vt:lpstr>
      <vt:lpstr>Презентация PowerPoint</vt:lpstr>
      <vt:lpstr>Различия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Художественно-эстетическое развитие в контексте гендерной социализации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Художественно-эстетическое развитие в контексте гендерной социализации</dc:title>
  <dc:creator>root</dc:creator>
  <cp:lastModifiedBy>root</cp:lastModifiedBy>
  <cp:revision>22</cp:revision>
  <dcterms:created xsi:type="dcterms:W3CDTF">2016-04-11T13:51:05Z</dcterms:created>
  <dcterms:modified xsi:type="dcterms:W3CDTF">2016-04-12T15:12:49Z</dcterms:modified>
</cp:coreProperties>
</file>